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jpeg"/><Relationship Id="rId7" Type="http://schemas.openxmlformats.org/officeDocument/2006/relationships/image" Target="../media/image7.png"/><Relationship Id="rId6" Type="http://schemas.openxmlformats.org/officeDocument/2006/relationships/slide" Target="slide1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0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Rectangle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>
              <a:buFont typeface="Wingdings 3" panose="05040102010807070707" pitchFamily="18" charset="2"/>
              <a:buNone/>
            </a:pPr>
            <a:r>
              <a:rPr lang="en-US" altLang="zh-CN" sz="5400" b="1" dirty="0"/>
              <a:t>        Shopping Day </a:t>
            </a:r>
            <a:endParaRPr lang="en-US" altLang="zh-CN" sz="5400" b="1" dirty="0"/>
          </a:p>
          <a:p>
            <a:pPr algn="ctr" eaLnBrk="1" hangingPunct="1">
              <a:buFont typeface="Wingdings 3" panose="05040102010807070707" pitchFamily="18" charset="2"/>
              <a:buNone/>
            </a:pPr>
            <a:endParaRPr lang="en-US" altLang="zh-CN" sz="5400" b="1" dirty="0"/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en-US" altLang="zh-CN" sz="5400" b="1" dirty="0"/>
              <a:t>Lesson 1</a:t>
            </a:r>
            <a:endParaRPr lang="en-US" altLang="zh-CN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8" name="Rectangle 4"/>
          <p:cNvSpPr>
            <a:spLocks noGrp="1"/>
          </p:cNvSpPr>
          <p:nvPr>
            <p:ph type="title"/>
          </p:nvPr>
        </p:nvSpPr>
        <p:spPr>
          <a:xfrm>
            <a:off x="1524000" y="260350"/>
            <a:ext cx="4932363" cy="792163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4000" b="1" dirty="0">
                <a:solidFill>
                  <a:schemeClr val="tx1"/>
                </a:solidFill>
              </a:rPr>
              <a:t>Let’s role-play.</a:t>
            </a:r>
            <a:endParaRPr lang="en-US" altLang="zh-CN" sz="4000" b="1" dirty="0">
              <a:solidFill>
                <a:schemeClr val="tx1"/>
              </a:solidFill>
            </a:endParaRPr>
          </a:p>
        </p:txBody>
      </p:sp>
      <p:pic>
        <p:nvPicPr>
          <p:cNvPr id="67589" name="Picture 5" descr="Let's role-pla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250" y="1125538"/>
            <a:ext cx="6985000" cy="5240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5810" name="Rectangle 6"/>
          <p:cNvSpPr>
            <a:spLocks noGrp="1"/>
          </p:cNvSpPr>
          <p:nvPr>
            <p:ph idx="1"/>
          </p:nvPr>
        </p:nvSpPr>
        <p:spPr>
          <a:xfrm>
            <a:off x="2209800" y="1981200"/>
            <a:ext cx="7989888" cy="4114800"/>
          </a:xfrm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000" dirty="0"/>
              <a:t>       </a:t>
            </a:r>
            <a:r>
              <a:rPr lang="en-US" altLang="zh-CN" sz="4000" dirty="0"/>
              <a:t>Look at the picture </a:t>
            </a:r>
            <a:r>
              <a:rPr lang="zh-CN" altLang="en-US" sz="4000" dirty="0"/>
              <a:t>，</a:t>
            </a:r>
            <a:r>
              <a:rPr lang="en-US" altLang="zh-CN" sz="4000" dirty="0"/>
              <a:t>If your group have 30 yuan, what do you want to buy in the shop? Please discuss and report like this: we want to buy…, …and…. They’re… yuan.</a:t>
            </a:r>
            <a:endParaRPr lang="en-US" altLang="zh-CN" sz="4000" dirty="0"/>
          </a:p>
          <a:p>
            <a:pPr eaLnBrk="1" hangingPunct="1">
              <a:buNone/>
            </a:pPr>
            <a:r>
              <a:rPr lang="en-US" altLang="zh-CN" sz="2800" dirty="0"/>
              <a:t> </a:t>
            </a:r>
            <a:endParaRPr lang="en-US" altLang="zh-CN" sz="2800" dirty="0"/>
          </a:p>
        </p:txBody>
      </p:sp>
      <p:sp>
        <p:nvSpPr>
          <p:cNvPr id="375811" name="Rectangle 7"/>
          <p:cNvSpPr/>
          <p:nvPr/>
        </p:nvSpPr>
        <p:spPr>
          <a:xfrm>
            <a:off x="2208213" y="26035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en-US" altLang="zh-CN" sz="4400" dirty="0">
                <a:solidFill>
                  <a:schemeClr val="tx2"/>
                </a:solidFill>
                <a:latin typeface="Arial" panose="020B0604020202020204" pitchFamily="34" charset="0"/>
              </a:rPr>
              <a:t>Discussion</a:t>
            </a:r>
            <a:endParaRPr lang="en-US" altLang="zh-CN" sz="4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2062532" y="260648"/>
            <a:ext cx="2851150" cy="922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summary</a:t>
            </a:r>
            <a:endParaRPr kumimoji="0" lang="zh-CN" altLang="en-US" sz="5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6835" name="TextBox 4"/>
          <p:cNvSpPr txBox="1"/>
          <p:nvPr/>
        </p:nvSpPr>
        <p:spPr>
          <a:xfrm>
            <a:off x="3000375" y="2205038"/>
            <a:ext cx="296862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The new words: 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76836" name="矩形 5"/>
          <p:cNvSpPr/>
          <p:nvPr/>
        </p:nvSpPr>
        <p:spPr>
          <a:xfrm>
            <a:off x="5591175" y="2205038"/>
            <a:ext cx="20116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pencil sharpener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376837" name="Text Box 5"/>
          <p:cNvSpPr txBox="1"/>
          <p:nvPr/>
        </p:nvSpPr>
        <p:spPr>
          <a:xfrm>
            <a:off x="5664200" y="2781300"/>
            <a:ext cx="53276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a box of crayons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376838" name="Text Box 6"/>
          <p:cNvSpPr txBox="1"/>
          <p:nvPr/>
        </p:nvSpPr>
        <p:spPr>
          <a:xfrm>
            <a:off x="5664200" y="3473450"/>
            <a:ext cx="51847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a pair of scissors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  <p:sp>
        <p:nvSpPr>
          <p:cNvPr id="376839" name="TextBox 9"/>
          <p:cNvSpPr txBox="1"/>
          <p:nvPr/>
        </p:nvSpPr>
        <p:spPr>
          <a:xfrm>
            <a:off x="2782888" y="4437063"/>
            <a:ext cx="365887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The new sentences: 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Box 6"/>
          <p:cNvSpPr txBox="1"/>
          <p:nvPr/>
        </p:nvSpPr>
        <p:spPr>
          <a:xfrm>
            <a:off x="5880100" y="4437063"/>
            <a:ext cx="33115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Can I help you?</a:t>
            </a:r>
            <a:endParaRPr lang="en-US" altLang="zh-CN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I want to buy…</a:t>
            </a:r>
            <a:endParaRPr lang="en-US" altLang="zh-CN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Here you are. 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Rectangle 2"/>
          <p:cNvSpPr>
            <a:spLocks noGrp="1"/>
          </p:cNvSpPr>
          <p:nvPr>
            <p:ph type="ctrTitle"/>
          </p:nvPr>
        </p:nvSpPr>
        <p:spPr>
          <a:xfrm>
            <a:off x="2424113" y="1268413"/>
            <a:ext cx="7772400" cy="1081087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dirty="0">
                <a:solidFill>
                  <a:schemeClr val="bg1"/>
                </a:solidFill>
              </a:rPr>
              <a:t>Homework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82947" name="Rectangle 3"/>
          <p:cNvSpPr>
            <a:spLocks noGrp="1"/>
          </p:cNvSpPr>
          <p:nvPr>
            <p:ph type="subTitle" idx="1"/>
          </p:nvPr>
        </p:nvSpPr>
        <p:spPr>
          <a:xfrm>
            <a:off x="3000375" y="2781300"/>
            <a:ext cx="6408738" cy="1584325"/>
          </a:xfrm>
        </p:spPr>
        <p:txBody>
          <a:bodyPr vert="horz" wrap="square" lIns="91440" tIns="45720" rIns="91440" bIns="45720" anchor="t">
            <a:normAutofit lnSpcReduction="10000"/>
          </a:bodyPr>
          <a:p>
            <a:pPr eaLnBrk="1" hangingPunct="1">
              <a:lnSpc>
                <a:spcPct val="8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Listen and repeat after the tape.</a:t>
            </a:r>
            <a:endParaRPr lang="en-US" altLang="zh-CN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 a survey of the stationeries your classmates have.</a:t>
            </a:r>
            <a:endParaRPr lang="en-US" altLang="zh-CN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2947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2947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2947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6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charRg st="3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2947">
                                            <p:txEl>
                                              <p:charRg st="3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2947">
                                            <p:txEl>
                                              <p:charRg st="3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2947">
                                            <p:txEl>
                                              <p:charRg st="3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82" name="WordArt 2"/>
          <p:cNvSpPr>
            <a:spLocks noTextEdit="1"/>
          </p:cNvSpPr>
          <p:nvPr/>
        </p:nvSpPr>
        <p:spPr>
          <a:xfrm>
            <a:off x="2424113" y="2205038"/>
            <a:ext cx="7086600" cy="2133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6000">
                <a:solidFill>
                  <a:schemeClr val="tx1"/>
                </a:solidFill>
                <a:latin typeface="Comic Sans MS" panose="030F0702030302020204" pitchFamily="66" charset="0"/>
                <a:ea typeface="Comic Sans MS" panose="030F0702030302020204" pitchFamily="66" charset="0"/>
              </a:rPr>
              <a:t>Thank you</a:t>
            </a:r>
            <a:endParaRPr lang="zh-CN" altLang="en-US" sz="6000">
              <a:solidFill>
                <a:schemeClr val="tx1"/>
              </a:solidFill>
              <a:latin typeface="Comic Sans MS" panose="030F0702030302020204" pitchFamily="66" charset="0"/>
              <a:ea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4" l="-2508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4" l="-2508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4" l="-2508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788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6594" name="Picture 6" descr="Get ready"/>
          <p:cNvPicPr>
            <a:picLocks noChangeAspect="1"/>
          </p:cNvPicPr>
          <p:nvPr/>
        </p:nvPicPr>
        <p:blipFill>
          <a:blip r:embed="rId1"/>
          <a:srcRect l="17146" r="16568"/>
          <a:stretch>
            <a:fillRect/>
          </a:stretch>
        </p:blipFill>
        <p:spPr>
          <a:xfrm>
            <a:off x="2782888" y="692150"/>
            <a:ext cx="6408737" cy="526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6595" name="Text Box 7"/>
          <p:cNvSpPr txBox="1"/>
          <p:nvPr/>
        </p:nvSpPr>
        <p:spPr>
          <a:xfrm>
            <a:off x="1913890" y="1341438"/>
            <a:ext cx="921385" cy="38163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华文隶书" panose="02010800040101010101" pitchFamily="2" charset="-122"/>
              </a:rPr>
              <a:t>欣欣文具店</a:t>
            </a:r>
            <a:endParaRPr lang="zh-CN" altLang="en-US" sz="4800" b="1" dirty="0">
              <a:latin typeface="Arial" panose="020B0604020202020204" pitchFamily="34" charset="0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7618" name="Picture 6" descr="1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763" y="2781300"/>
            <a:ext cx="1584325" cy="1439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19" name="Picture 7" descr="23333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888" y="4797425"/>
            <a:ext cx="1871662" cy="157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20" name="Picture 5" descr="8445591_165626484151_2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rcRect r="1714" b="3778"/>
          <a:stretch>
            <a:fillRect/>
          </a:stretch>
        </p:blipFill>
        <p:spPr>
          <a:xfrm>
            <a:off x="4943475" y="4868863"/>
            <a:ext cx="1800225" cy="1439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21" name="Picture 7" descr="222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rcRect r="29" b="10558"/>
          <a:stretch>
            <a:fillRect/>
          </a:stretch>
        </p:blipFill>
        <p:spPr>
          <a:xfrm>
            <a:off x="2351088" y="2708275"/>
            <a:ext cx="1873250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22" name="Picture 13" descr="444">
            <a:hlinkClick r:id="" action="ppaction://noaction"/>
          </p:cNvPr>
          <p:cNvPicPr>
            <a:picLocks noChangeAspect="1"/>
          </p:cNvPicPr>
          <p:nvPr/>
        </p:nvPicPr>
        <p:blipFill>
          <a:blip r:embed="rId5"/>
          <a:srcRect r="3426" b="14284"/>
          <a:stretch>
            <a:fillRect/>
          </a:stretch>
        </p:blipFill>
        <p:spPr>
          <a:xfrm>
            <a:off x="4872038" y="2852738"/>
            <a:ext cx="2016125" cy="1296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23" name="Picture 9" descr="pen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9650" y="765175"/>
            <a:ext cx="2197100" cy="104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24" name="Picture 18" descr="T01EFC~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6500" y="549275"/>
            <a:ext cx="1879600" cy="1376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7625" name="Text Box 4"/>
          <p:cNvSpPr txBox="1"/>
          <p:nvPr/>
        </p:nvSpPr>
        <p:spPr>
          <a:xfrm>
            <a:off x="7824788" y="4365625"/>
            <a:ext cx="13684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latin typeface="Arial" panose="020B0604020202020204" pitchFamily="34" charset="0"/>
              </a:rPr>
              <a:t>￥</a:t>
            </a:r>
            <a:r>
              <a:rPr lang="zh-CN" altLang="en-US" sz="3200" b="1" dirty="0">
                <a:latin typeface="Arial" panose="020B0604020202020204" pitchFamily="34" charset="0"/>
              </a:rPr>
              <a:t>5</a:t>
            </a:r>
            <a:r>
              <a:rPr lang="en-US" altLang="zh-CN" sz="3200" b="1" dirty="0">
                <a:latin typeface="Arial" panose="020B0604020202020204" pitchFamily="34" charset="0"/>
              </a:rPr>
              <a:t>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26" name="Text Box 5"/>
          <p:cNvSpPr txBox="1"/>
          <p:nvPr/>
        </p:nvSpPr>
        <p:spPr>
          <a:xfrm>
            <a:off x="7824788" y="6278563"/>
            <a:ext cx="15843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latin typeface="Arial" panose="020B0604020202020204" pitchFamily="34" charset="0"/>
              </a:rPr>
              <a:t>￥</a:t>
            </a:r>
            <a:r>
              <a:rPr lang="zh-CN" altLang="en-US" sz="3200" b="1" dirty="0">
                <a:latin typeface="Arial" panose="020B0604020202020204" pitchFamily="34" charset="0"/>
              </a:rPr>
              <a:t>9</a:t>
            </a:r>
            <a:r>
              <a:rPr lang="en-US" altLang="zh-CN" sz="3200" b="1" dirty="0">
                <a:latin typeface="Arial" panose="020B0604020202020204" pitchFamily="34" charset="0"/>
              </a:rPr>
              <a:t>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27" name="Text Box 6"/>
          <p:cNvSpPr txBox="1"/>
          <p:nvPr/>
        </p:nvSpPr>
        <p:spPr>
          <a:xfrm>
            <a:off x="7608888" y="2133600"/>
            <a:ext cx="14398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latin typeface="Arial" panose="020B0604020202020204" pitchFamily="34" charset="0"/>
              </a:rPr>
              <a:t>￥</a:t>
            </a:r>
            <a:r>
              <a:rPr lang="zh-CN" altLang="en-US" sz="3200" b="1" dirty="0">
                <a:latin typeface="Arial" panose="020B0604020202020204" pitchFamily="34" charset="0"/>
              </a:rPr>
              <a:t>1</a:t>
            </a:r>
            <a:r>
              <a:rPr lang="en-US" altLang="zh-CN" sz="3200" b="1" dirty="0">
                <a:latin typeface="Arial" panose="020B0604020202020204" pitchFamily="34" charset="0"/>
              </a:rPr>
              <a:t>2.00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28" name="Text Box 7"/>
          <p:cNvSpPr txBox="1"/>
          <p:nvPr/>
        </p:nvSpPr>
        <p:spPr>
          <a:xfrm>
            <a:off x="2424113" y="4292600"/>
            <a:ext cx="1600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latin typeface="Arial" panose="020B0604020202020204" pitchFamily="34" charset="0"/>
              </a:rPr>
              <a:t>￥</a:t>
            </a:r>
            <a:r>
              <a:rPr lang="zh-CN" altLang="en-US" sz="3200" b="1" dirty="0">
                <a:latin typeface="Arial" panose="020B0604020202020204" pitchFamily="34" charset="0"/>
                <a:ea typeface="Batang" pitchFamily="18" charset="-127"/>
              </a:rPr>
              <a:t>7</a:t>
            </a:r>
            <a:r>
              <a:rPr lang="en-US" altLang="zh-CN" sz="3200" b="1" dirty="0">
                <a:latin typeface="Arial" panose="020B0604020202020204" pitchFamily="34" charset="0"/>
              </a:rPr>
              <a:t>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29" name="Text Box 8"/>
          <p:cNvSpPr txBox="1"/>
          <p:nvPr/>
        </p:nvSpPr>
        <p:spPr>
          <a:xfrm>
            <a:off x="5087938" y="4292600"/>
            <a:ext cx="1676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latin typeface="Arial" panose="020B0604020202020204" pitchFamily="34" charset="0"/>
              </a:rPr>
              <a:t>￥</a:t>
            </a:r>
            <a:r>
              <a:rPr lang="en-US" altLang="zh-CN" sz="3200" b="1" dirty="0">
                <a:latin typeface="Arial" panose="020B0604020202020204" pitchFamily="34" charset="0"/>
              </a:rPr>
              <a:t>10.00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30" name="Text Box 9"/>
          <p:cNvSpPr txBox="1"/>
          <p:nvPr/>
        </p:nvSpPr>
        <p:spPr>
          <a:xfrm>
            <a:off x="2495550" y="2133600"/>
            <a:ext cx="1676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latin typeface="Arial" panose="020B0604020202020204" pitchFamily="34" charset="0"/>
              </a:rPr>
              <a:t>￥</a:t>
            </a:r>
            <a:r>
              <a:rPr lang="zh-CN" altLang="en-US" sz="3200" b="1" dirty="0">
                <a:latin typeface="Arial" panose="020B0604020202020204" pitchFamily="34" charset="0"/>
                <a:ea typeface="Batang" pitchFamily="18" charset="-127"/>
              </a:rPr>
              <a:t>1</a:t>
            </a:r>
            <a:r>
              <a:rPr lang="en-US" altLang="zh-CN" sz="3200" b="1" dirty="0">
                <a:latin typeface="Arial" panose="020B0604020202020204" pitchFamily="34" charset="0"/>
                <a:ea typeface="Batang" pitchFamily="18" charset="-127"/>
              </a:rPr>
              <a:t>5</a:t>
            </a:r>
            <a:r>
              <a:rPr lang="en-US" altLang="zh-CN" sz="3200" b="1" dirty="0">
                <a:latin typeface="Arial" panose="020B0604020202020204" pitchFamily="34" charset="0"/>
              </a:rPr>
              <a:t>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31" name="Text Box 25"/>
          <p:cNvSpPr txBox="1"/>
          <p:nvPr/>
        </p:nvSpPr>
        <p:spPr>
          <a:xfrm>
            <a:off x="5303838" y="2133600"/>
            <a:ext cx="14398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￥</a:t>
            </a:r>
            <a:r>
              <a:rPr lang="en-US" altLang="zh-CN" sz="3200" b="1" dirty="0">
                <a:latin typeface="Arial" panose="020B0604020202020204" pitchFamily="34" charset="0"/>
              </a:rPr>
              <a:t>2.00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32" name="Text Box 26"/>
          <p:cNvSpPr txBox="1"/>
          <p:nvPr/>
        </p:nvSpPr>
        <p:spPr>
          <a:xfrm>
            <a:off x="2424113" y="6278563"/>
            <a:ext cx="16557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￥</a:t>
            </a:r>
            <a:r>
              <a:rPr lang="en-US" altLang="zh-CN" sz="3200" b="1" dirty="0">
                <a:latin typeface="Arial" panose="020B0604020202020204" pitchFamily="34" charset="0"/>
              </a:rPr>
              <a:t>1.00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67633" name="Text Box 27"/>
          <p:cNvSpPr txBox="1"/>
          <p:nvPr/>
        </p:nvSpPr>
        <p:spPr>
          <a:xfrm>
            <a:off x="5087938" y="6278563"/>
            <a:ext cx="151288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￥</a:t>
            </a:r>
            <a:r>
              <a:rPr lang="en-US" altLang="zh-CN" sz="3200" b="1" dirty="0">
                <a:latin typeface="Arial" panose="020B0604020202020204" pitchFamily="34" charset="0"/>
              </a:rPr>
              <a:t>20.00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pic>
        <p:nvPicPr>
          <p:cNvPr id="367634" name="Picture 46" descr="T01693~1"/>
          <p:cNvPicPr>
            <a:picLocks noChangeAspect="1"/>
          </p:cNvPicPr>
          <p:nvPr/>
        </p:nvPicPr>
        <p:blipFill>
          <a:blip r:embed="rId9"/>
          <a:srcRect r="-8" b="7706"/>
          <a:stretch>
            <a:fillRect/>
          </a:stretch>
        </p:blipFill>
        <p:spPr>
          <a:xfrm>
            <a:off x="2351088" y="4941888"/>
            <a:ext cx="2160587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7635" name="Picture 48" descr="563353~1"/>
          <p:cNvPicPr>
            <a:picLocks noChangeAspect="1"/>
          </p:cNvPicPr>
          <p:nvPr/>
        </p:nvPicPr>
        <p:blipFill>
          <a:blip r:embed="rId10"/>
          <a:srcRect l="-748" b="5463"/>
          <a:stretch>
            <a:fillRect/>
          </a:stretch>
        </p:blipFill>
        <p:spPr>
          <a:xfrm rot="-10733284" flipV="1">
            <a:off x="7608888" y="439738"/>
            <a:ext cx="1885950" cy="1530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229" name="Picture 5" descr="233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1313" y="981075"/>
            <a:ext cx="4041775" cy="4041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8" name="Text Box 4"/>
          <p:cNvSpPr txBox="1"/>
          <p:nvPr/>
        </p:nvSpPr>
        <p:spPr>
          <a:xfrm>
            <a:off x="3575050" y="5229225"/>
            <a:ext cx="5113338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pencil sharpener</a:t>
            </a:r>
            <a:endParaRPr lang="en-US" altLang="zh-CN" sz="5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4" name="Text Box 6"/>
          <p:cNvSpPr txBox="1"/>
          <p:nvPr/>
        </p:nvSpPr>
        <p:spPr>
          <a:xfrm>
            <a:off x="3719513" y="3573463"/>
            <a:ext cx="5184775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a pair of scissors</a:t>
            </a:r>
            <a:endParaRPr lang="en-US" altLang="zh-CN" sz="5400" b="1" dirty="0">
              <a:latin typeface="Arial" panose="020B0604020202020204" pitchFamily="34" charset="0"/>
            </a:endParaRPr>
          </a:p>
        </p:txBody>
      </p:sp>
      <p:pic>
        <p:nvPicPr>
          <p:cNvPr id="53255" name="Picture 7" descr="222"/>
          <p:cNvPicPr>
            <a:picLocks noChangeAspect="1"/>
          </p:cNvPicPr>
          <p:nvPr/>
        </p:nvPicPr>
        <p:blipFill>
          <a:blip r:embed="rId1"/>
          <a:srcRect b="9975"/>
          <a:stretch>
            <a:fillRect/>
          </a:stretch>
        </p:blipFill>
        <p:spPr>
          <a:xfrm>
            <a:off x="4295775" y="836613"/>
            <a:ext cx="3313113" cy="2235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0690" name="Picture 4" descr="a box of crayon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549275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0691" name="Text Box 5"/>
          <p:cNvSpPr txBox="1"/>
          <p:nvPr/>
        </p:nvSpPr>
        <p:spPr>
          <a:xfrm>
            <a:off x="3648075" y="4724400"/>
            <a:ext cx="532765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a box of crayons</a:t>
            </a:r>
            <a:endParaRPr lang="en-US" altLang="zh-CN" sz="5400" b="1" dirty="0">
              <a:latin typeface="Arial" panose="020B0604020202020204" pitchFamily="34" charset="0"/>
            </a:endParaRPr>
          </a:p>
        </p:txBody>
      </p:sp>
      <p:sp>
        <p:nvSpPr>
          <p:cNvPr id="370692" name="AutoShape 5">
            <a:hlinkClick r:id="" action="ppaction://noaction"/>
          </p:cNvPr>
          <p:cNvSpPr/>
          <p:nvPr/>
        </p:nvSpPr>
        <p:spPr>
          <a:xfrm>
            <a:off x="9840913" y="6237288"/>
            <a:ext cx="358775" cy="360362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402" name="Picture 10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404813"/>
            <a:ext cx="2808287" cy="280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403" name="Picture 11" descr="222"/>
          <p:cNvPicPr>
            <a:picLocks noChangeAspect="1"/>
          </p:cNvPicPr>
          <p:nvPr/>
        </p:nvPicPr>
        <p:blipFill>
          <a:blip r:embed="rId2"/>
          <a:srcRect b="10149"/>
          <a:stretch>
            <a:fillRect/>
          </a:stretch>
        </p:blipFill>
        <p:spPr>
          <a:xfrm>
            <a:off x="1847850" y="4005263"/>
            <a:ext cx="2962275" cy="1995487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59404" name="Picture 12" descr="233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0" y="2143125"/>
            <a:ext cx="2794000" cy="279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405" name="Picture 13" descr="4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27764">
            <a:off x="7646988" y="4252913"/>
            <a:ext cx="2808287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406" name="Picture 14" descr="8445591_165626484151_2"/>
          <p:cNvPicPr>
            <a:picLocks noChangeAspect="1"/>
          </p:cNvPicPr>
          <p:nvPr/>
        </p:nvPicPr>
        <p:blipFill>
          <a:blip r:embed="rId5"/>
          <a:srcRect b="7895"/>
          <a:stretch>
            <a:fillRect/>
          </a:stretch>
        </p:blipFill>
        <p:spPr>
          <a:xfrm>
            <a:off x="7391400" y="476250"/>
            <a:ext cx="2881313" cy="2166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8" name="AutoShape 8"/>
          <p:cNvSpPr/>
          <p:nvPr/>
        </p:nvSpPr>
        <p:spPr>
          <a:xfrm>
            <a:off x="4151313" y="260350"/>
            <a:ext cx="3744912" cy="1511300"/>
          </a:xfrm>
          <a:prstGeom prst="irregularSeal1">
            <a:avLst/>
          </a:pr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 dirty="0">
                <a:latin typeface="Arial Unicode MS" pitchFamily="34" charset="-122"/>
                <a:ea typeface="Arial Unicode MS" pitchFamily="34" charset="-122"/>
              </a:rPr>
              <a:t>Guess</a:t>
            </a:r>
            <a:endParaRPr lang="en-US" altLang="zh-CN" sz="4000" b="1" dirty="0">
              <a:latin typeface="Arial Unicode MS" pitchFamily="34" charset="-122"/>
              <a:ea typeface="Arial Unicode MS" pitchFamily="34" charset="-122"/>
            </a:endParaRPr>
          </a:p>
        </p:txBody>
      </p:sp>
      <p:sp>
        <p:nvSpPr>
          <p:cNvPr id="40969" name="Oval 9"/>
          <p:cNvSpPr/>
          <p:nvPr/>
        </p:nvSpPr>
        <p:spPr>
          <a:xfrm rot="-5894910">
            <a:off x="2279650" y="403225"/>
            <a:ext cx="1871663" cy="244792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0970" name="Oval 10"/>
          <p:cNvSpPr/>
          <p:nvPr/>
        </p:nvSpPr>
        <p:spPr>
          <a:xfrm>
            <a:off x="7824788" y="765175"/>
            <a:ext cx="2447925" cy="136842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0972" name="Rectangle 12"/>
          <p:cNvSpPr/>
          <p:nvPr/>
        </p:nvSpPr>
        <p:spPr>
          <a:xfrm rot="1781492">
            <a:off x="4656138" y="2565400"/>
            <a:ext cx="2590800" cy="20891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0973" name="AutoShape 13"/>
          <p:cNvSpPr/>
          <p:nvPr/>
        </p:nvSpPr>
        <p:spPr>
          <a:xfrm>
            <a:off x="1666875" y="4357688"/>
            <a:ext cx="3240088" cy="201612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0976" name="AutoShape 16"/>
          <p:cNvSpPr/>
          <p:nvPr/>
        </p:nvSpPr>
        <p:spPr>
          <a:xfrm rot="1561961">
            <a:off x="7261225" y="4087813"/>
            <a:ext cx="3276600" cy="2160587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"/>
                                        <p:tgtEl>
                                          <p:spTgt spid="40973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8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bldLvl="0" animBg="1"/>
      <p:bldP spid="40969" grpId="0" bldLvl="0" animBg="1"/>
      <p:bldP spid="40970" grpId="0" bldLvl="0" animBg="1"/>
      <p:bldP spid="40972" grpId="0" bldLvl="0" animBg="1"/>
      <p:bldP spid="40973" grpId="0" bldLvl="0" animBg="1"/>
      <p:bldP spid="4097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2738" name="Rectangle 5"/>
          <p:cNvSpPr/>
          <p:nvPr/>
        </p:nvSpPr>
        <p:spPr>
          <a:xfrm>
            <a:off x="1981200" y="1219200"/>
            <a:ext cx="7427913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Arial" panose="020B0604020202020204" pitchFamily="34" charset="0"/>
              </a:rPr>
              <a:t>A: Can I help you?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B: Yes, please.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     I want to buy an </a:t>
            </a:r>
            <a:r>
              <a:rPr lang="en-US" altLang="zh-CN" sz="3200" b="1" u="sng" dirty="0">
                <a:latin typeface="Arial" panose="020B0604020202020204" pitchFamily="34" charset="0"/>
              </a:rPr>
              <a:t>exercise book</a:t>
            </a:r>
            <a:r>
              <a:rPr lang="en-US" altLang="zh-CN" sz="3200" b="1" dirty="0">
                <a:latin typeface="Arial" panose="020B0604020202020204" pitchFamily="34" charset="0"/>
              </a:rPr>
              <a:t>. 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A: It’s </a:t>
            </a:r>
            <a:r>
              <a:rPr lang="en-US" altLang="zh-CN" sz="3200" b="1" u="sng" dirty="0">
                <a:latin typeface="Arial" panose="020B0604020202020204" pitchFamily="34" charset="0"/>
              </a:rPr>
              <a:t>5 </a:t>
            </a:r>
            <a:r>
              <a:rPr lang="en-US" altLang="zh-CN" sz="3200" b="1" dirty="0">
                <a:latin typeface="Arial" panose="020B0604020202020204" pitchFamily="34" charset="0"/>
              </a:rPr>
              <a:t>yuan. Here you are.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B: Thank you.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72739" name="Rectangle 6"/>
          <p:cNvSpPr/>
          <p:nvPr/>
        </p:nvSpPr>
        <p:spPr>
          <a:xfrm>
            <a:off x="2208213" y="4076700"/>
            <a:ext cx="7272337" cy="181483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an exercise book(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sz="2800" b="1" dirty="0">
                <a:latin typeface="Arial" panose="020B0604020202020204" pitchFamily="34" charset="0"/>
              </a:rPr>
              <a:t>5.00), </a:t>
            </a:r>
            <a:r>
              <a:rPr lang="en-US" altLang="zh-CN" b="1" dirty="0">
                <a:latin typeface="Arial" panose="020B0604020202020204" pitchFamily="34" charset="0"/>
              </a:rPr>
              <a:t>(a pencil box(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b="1" dirty="0">
                <a:latin typeface="Arial" panose="020B0604020202020204" pitchFamily="34" charset="0"/>
              </a:rPr>
              <a:t>20.00),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sz="2800" b="1" dirty="0">
                <a:latin typeface="Arial" panose="020B0604020202020204" pitchFamily="34" charset="0"/>
              </a:rPr>
              <a:t>a pencil sharpener(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sz="2800" b="1" dirty="0">
                <a:latin typeface="Arial" panose="020B0604020202020204" pitchFamily="34" charset="0"/>
              </a:rPr>
              <a:t>9.00), a pair of scissors(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sz="2800" b="1" dirty="0">
                <a:latin typeface="Arial" panose="020B0604020202020204" pitchFamily="34" charset="0"/>
              </a:rPr>
              <a:t>7.00), a box of crayons(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sz="2800" b="1" dirty="0">
                <a:latin typeface="Arial" panose="020B0604020202020204" pitchFamily="34" charset="0"/>
              </a:rPr>
              <a:t>10.00), a schoolbag(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b="1" dirty="0">
                <a:latin typeface="Arial" panose="020B0604020202020204" pitchFamily="34" charset="0"/>
              </a:rPr>
              <a:t>30.00)</a:t>
            </a:r>
            <a:r>
              <a:rPr lang="en-US" altLang="zh-CN" sz="2800" b="1" dirty="0">
                <a:latin typeface="Arial" panose="020B0604020202020204" pitchFamily="34" charset="0"/>
              </a:rPr>
              <a:t>, a ruler(</a:t>
            </a:r>
            <a:r>
              <a:rPr lang="zh-CN" altLang="en-US" b="1" dirty="0">
                <a:latin typeface="Arial" panose="020B0604020202020204" pitchFamily="34" charset="0"/>
              </a:rPr>
              <a:t>￥</a:t>
            </a:r>
            <a:r>
              <a:rPr lang="en-US" altLang="zh-CN" b="1" dirty="0">
                <a:latin typeface="Arial" panose="020B0604020202020204" pitchFamily="34" charset="0"/>
              </a:rPr>
              <a:t>1.00</a:t>
            </a:r>
            <a:r>
              <a:rPr lang="en-US" altLang="zh-CN" sz="2800" b="1" dirty="0">
                <a:latin typeface="Arial" panose="020B0604020202020204" pitchFamily="34" charset="0"/>
              </a:rPr>
              <a:t>…)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372740" name="Rectangle 4"/>
          <p:cNvSpPr/>
          <p:nvPr/>
        </p:nvSpPr>
        <p:spPr>
          <a:xfrm>
            <a:off x="1703388" y="260350"/>
            <a:ext cx="4032250" cy="7921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en-US" altLang="zh-CN" sz="4000" b="1" dirty="0">
                <a:latin typeface="Arial" panose="020B0604020202020204" pitchFamily="34" charset="0"/>
              </a:rPr>
              <a:t>Pair work.</a:t>
            </a:r>
            <a:endParaRPr lang="en-US" altLang="zh-CN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3762" name="Rectangle 5"/>
          <p:cNvSpPr/>
          <p:nvPr/>
        </p:nvSpPr>
        <p:spPr>
          <a:xfrm>
            <a:off x="2135188" y="1989138"/>
            <a:ext cx="7427912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Arial" panose="020B0604020202020204" pitchFamily="34" charset="0"/>
              </a:rPr>
              <a:t>A: Can I help you?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B: Yes, please.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     I want to buy… 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A: It’s… Here you are.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en-US" altLang="zh-CN" sz="3200" b="1" dirty="0">
                <a:latin typeface="Arial" panose="020B0604020202020204" pitchFamily="34" charset="0"/>
              </a:rPr>
              <a:t>B: Thank you.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373763" name="Rectangle 4"/>
          <p:cNvSpPr/>
          <p:nvPr/>
        </p:nvSpPr>
        <p:spPr>
          <a:xfrm>
            <a:off x="1703388" y="260350"/>
            <a:ext cx="4032250" cy="7921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en-US" altLang="zh-CN" sz="4000" b="1" dirty="0">
                <a:latin typeface="Arial" panose="020B0604020202020204" pitchFamily="34" charset="0"/>
              </a:rPr>
              <a:t>Pair work.</a:t>
            </a:r>
            <a:endParaRPr lang="en-US" altLang="zh-CN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954</Words>
  <Application>WPS 演示</Application>
  <PresentationFormat>宽屏</PresentationFormat>
  <Paragraphs>80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Wingdings 3</vt:lpstr>
      <vt:lpstr>华文隶书</vt:lpstr>
      <vt:lpstr>Batang</vt:lpstr>
      <vt:lpstr>Arial Unicode MS</vt:lpstr>
      <vt:lpstr>Comic Sans MS</vt:lpstr>
      <vt:lpstr>Constantia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Let’s role-play.</vt:lpstr>
      <vt:lpstr>PowerPoint 演示文稿</vt:lpstr>
      <vt:lpstr>PowerPoint 演示文稿</vt:lpstr>
      <vt:lpstr>Homework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2018-09-08T15:05:00Z</dcterms:created>
  <dcterms:modified xsi:type="dcterms:W3CDTF">2018-09-08T15:06:16Z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